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pbUf1OSOEK2pccH5GGfFSVkO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119" d="100"/>
          <a:sy n="11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9f619f68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a9f619f68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a9f619f68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49cc3cc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49cc3cc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1a49cc3cc2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9"/>
          <p:cNvGrpSpPr/>
          <p:nvPr/>
        </p:nvGrpSpPr>
        <p:grpSpPr>
          <a:xfrm>
            <a:off x="7425267" y="0"/>
            <a:ext cx="4763558" cy="6858000"/>
            <a:chOff x="7425267" y="0"/>
            <a:chExt cx="4763558" cy="6858000"/>
          </a:xfrm>
        </p:grpSpPr>
        <p:cxnSp>
          <p:nvCxnSpPr>
            <p:cNvPr id="20" name="Google Shape;20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1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" name="Google Shape;22;p19"/>
          <p:cNvSpPr txBox="1">
            <a:spLocks noGrp="1"/>
          </p:cNvSpPr>
          <p:nvPr>
            <p:ph type="ctrTitle"/>
          </p:nvPr>
        </p:nvSpPr>
        <p:spPr>
          <a:xfrm>
            <a:off x="1507068" y="2404534"/>
            <a:ext cx="8895890" cy="1646302"/>
          </a:xfrm>
          <a:prstGeom prst="rect">
            <a:avLst/>
          </a:prstGeom>
          <a:solidFill>
            <a:srgbClr val="E9F6CE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1"/>
              <a:buFont typeface="Trebuchet MS"/>
              <a:buNone/>
              <a:defRPr sz="540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ubTitle" idx="1"/>
          </p:nvPr>
        </p:nvSpPr>
        <p:spPr>
          <a:xfrm>
            <a:off x="1507068" y="4050835"/>
            <a:ext cx="8895890" cy="1096899"/>
          </a:xfrm>
          <a:prstGeom prst="rect">
            <a:avLst/>
          </a:prstGeom>
          <a:solidFill>
            <a:srgbClr val="E9F6CE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1"/>
              </a:spcBef>
              <a:spcAft>
                <a:spcPts val="0"/>
              </a:spcAft>
              <a:buSzPts val="1441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1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1"/>
              </a:spcBef>
              <a:spcAft>
                <a:spcPts val="0"/>
              </a:spcAft>
              <a:buSzPts val="1121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1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1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1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1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1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1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9988090" y="6041364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677335" y="6041364"/>
            <a:ext cx="92347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10976056" y="6041364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415600" y="29192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28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rgbClr val="486112"/>
              </a:buClr>
              <a:buSzPts val="1050"/>
              <a:buFont typeface="Trebuchet MS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buClr>
                <a:srgbClr val="486112"/>
              </a:buClr>
              <a:buSzPts val="1050"/>
              <a:buFont typeface="Trebuchet MS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buClr>
                <a:srgbClr val="486112"/>
              </a:buClr>
              <a:buSzPts val="1050"/>
              <a:buFont typeface="Trebuchet MS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buClr>
                <a:srgbClr val="486112"/>
              </a:buClr>
              <a:buSzPts val="1050"/>
              <a:buFont typeface="Trebuchet MS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buClr>
                <a:srgbClr val="486112"/>
              </a:buClr>
              <a:buSzPts val="1050"/>
              <a:buFont typeface="Trebuchet MS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buClr>
                <a:srgbClr val="486112"/>
              </a:buClr>
              <a:buSzPts val="1050"/>
              <a:buFont typeface="Trebuchet MS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buClr>
                <a:srgbClr val="486112"/>
              </a:buClr>
              <a:buSzPts val="1050"/>
              <a:buFont typeface="Trebuchet MS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buClr>
                <a:srgbClr val="486112"/>
              </a:buClr>
              <a:buSzPts val="1050"/>
              <a:buFont typeface="Trebuchet MS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buClr>
                <a:srgbClr val="486112"/>
              </a:buClr>
              <a:buSzPts val="1050"/>
              <a:buFont typeface="Trebuchet MS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677335" y="357811"/>
            <a:ext cx="10971327" cy="73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677334" y="1338471"/>
            <a:ext cx="10971326" cy="4702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9988090" y="6041364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677335" y="6041364"/>
            <a:ext cx="92347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10976056" y="6041364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677336" y="2700869"/>
            <a:ext cx="1056050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677334" y="4527448"/>
            <a:ext cx="10560507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1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1"/>
              </a:spcBef>
              <a:spcAft>
                <a:spcPts val="0"/>
              </a:spcAft>
              <a:buSzPts val="1441"/>
              <a:buNone/>
              <a:defRPr sz="1801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1"/>
              </a:spcBef>
              <a:spcAft>
                <a:spcPts val="0"/>
              </a:spcAft>
              <a:buSzPts val="1121"/>
              <a:buNone/>
              <a:defRPr sz="1401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1"/>
              </a:spcBef>
              <a:spcAft>
                <a:spcPts val="0"/>
              </a:spcAft>
              <a:buSzPts val="1121"/>
              <a:buNone/>
              <a:defRPr sz="1401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1"/>
              </a:spcBef>
              <a:spcAft>
                <a:spcPts val="0"/>
              </a:spcAft>
              <a:buSzPts val="1121"/>
              <a:buNone/>
              <a:defRPr sz="1401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1"/>
              </a:spcBef>
              <a:spcAft>
                <a:spcPts val="0"/>
              </a:spcAft>
              <a:buSzPts val="1121"/>
              <a:buNone/>
              <a:defRPr sz="1401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1"/>
              </a:spcBef>
              <a:spcAft>
                <a:spcPts val="0"/>
              </a:spcAft>
              <a:buSzPts val="1121"/>
              <a:buNone/>
              <a:defRPr sz="1401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1"/>
              </a:spcBef>
              <a:spcAft>
                <a:spcPts val="0"/>
              </a:spcAft>
              <a:buSzPts val="1121"/>
              <a:buNone/>
              <a:defRPr sz="1401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dt" idx="10"/>
          </p:nvPr>
        </p:nvSpPr>
        <p:spPr>
          <a:xfrm>
            <a:off x="9988090" y="6041364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677335" y="6041364"/>
            <a:ext cx="92347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10976056" y="6041364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>
            <a:spLocks noGrp="1"/>
          </p:cNvSpPr>
          <p:nvPr>
            <p:ph type="title"/>
          </p:nvPr>
        </p:nvSpPr>
        <p:spPr>
          <a:xfrm>
            <a:off x="677335" y="357811"/>
            <a:ext cx="10971327" cy="73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1"/>
          </p:nvPr>
        </p:nvSpPr>
        <p:spPr>
          <a:xfrm>
            <a:off x="677334" y="1298713"/>
            <a:ext cx="5418666" cy="474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2"/>
          </p:nvPr>
        </p:nvSpPr>
        <p:spPr>
          <a:xfrm>
            <a:off x="6375431" y="1298715"/>
            <a:ext cx="5273230" cy="474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9988090" y="6041364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677335" y="6041364"/>
            <a:ext cx="92347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10976056" y="6041364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title"/>
          </p:nvPr>
        </p:nvSpPr>
        <p:spPr>
          <a:xfrm>
            <a:off x="677335" y="357811"/>
            <a:ext cx="10971327" cy="73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675745" y="1286341"/>
            <a:ext cx="557928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1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1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1"/>
              </a:spcBef>
              <a:spcAft>
                <a:spcPts val="0"/>
              </a:spcAft>
              <a:buSzPts val="1441"/>
              <a:buNone/>
              <a:defRPr sz="1801" b="1"/>
            </a:lvl3pPr>
            <a:lvl4pPr marL="1828800" lvl="3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2"/>
          </p:nvPr>
        </p:nvSpPr>
        <p:spPr>
          <a:xfrm>
            <a:off x="675745" y="1862603"/>
            <a:ext cx="5579281" cy="402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3"/>
          </p:nvPr>
        </p:nvSpPr>
        <p:spPr>
          <a:xfrm>
            <a:off x="6493113" y="1312843"/>
            <a:ext cx="516628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1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1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1"/>
              </a:spcBef>
              <a:spcAft>
                <a:spcPts val="0"/>
              </a:spcAft>
              <a:buSzPts val="1441"/>
              <a:buNone/>
              <a:defRPr sz="1801" b="1"/>
            </a:lvl3pPr>
            <a:lvl4pPr marL="1828800" lvl="3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1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4"/>
          </p:nvPr>
        </p:nvSpPr>
        <p:spPr>
          <a:xfrm>
            <a:off x="6493114" y="1889105"/>
            <a:ext cx="5166281" cy="39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1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dt" idx="10"/>
          </p:nvPr>
        </p:nvSpPr>
        <p:spPr>
          <a:xfrm>
            <a:off x="9988090" y="6041364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ftr" idx="11"/>
          </p:nvPr>
        </p:nvSpPr>
        <p:spPr>
          <a:xfrm>
            <a:off x="677335" y="6041364"/>
            <a:ext cx="92347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sldNum" idx="12"/>
          </p:nvPr>
        </p:nvSpPr>
        <p:spPr>
          <a:xfrm>
            <a:off x="10976056" y="6041364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677334" y="344559"/>
            <a:ext cx="10982060" cy="70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dt" idx="10"/>
          </p:nvPr>
        </p:nvSpPr>
        <p:spPr>
          <a:xfrm>
            <a:off x="9988090" y="6041364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ftr" idx="11"/>
          </p:nvPr>
        </p:nvSpPr>
        <p:spPr>
          <a:xfrm>
            <a:off x="677335" y="6041364"/>
            <a:ext cx="92347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sldNum" idx="12"/>
          </p:nvPr>
        </p:nvSpPr>
        <p:spPr>
          <a:xfrm>
            <a:off x="10976056" y="6041364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9988090" y="6041364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677335" y="6041364"/>
            <a:ext cx="92347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10976056" y="6041364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8"/>
          <p:cNvGrpSpPr/>
          <p:nvPr/>
        </p:nvGrpSpPr>
        <p:grpSpPr>
          <a:xfrm>
            <a:off x="7425267" y="0"/>
            <a:ext cx="4763558" cy="6858000"/>
            <a:chOff x="7425267" y="0"/>
            <a:chExt cx="4763558" cy="6858000"/>
          </a:xfrm>
        </p:grpSpPr>
        <p:cxnSp>
          <p:nvCxnSpPr>
            <p:cNvPr id="11" name="Google Shape;11;p1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" name="Google Shape;13;p18"/>
          <p:cNvSpPr txBox="1">
            <a:spLocks noGrp="1"/>
          </p:cNvSpPr>
          <p:nvPr>
            <p:ph type="title"/>
          </p:nvPr>
        </p:nvSpPr>
        <p:spPr>
          <a:xfrm>
            <a:off x="677335" y="357811"/>
            <a:ext cx="10971327" cy="73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body" idx="1"/>
          </p:nvPr>
        </p:nvSpPr>
        <p:spPr>
          <a:xfrm>
            <a:off x="677334" y="1338471"/>
            <a:ext cx="10971326" cy="4702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90" algn="l" rtl="0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1441"/>
              <a:buFont typeface="Noto Sans Symbols"/>
              <a:buChar char="►"/>
              <a:defRPr sz="1801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70" algn="l" rtl="0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1121"/>
              <a:buFont typeface="Noto Sans Symbols"/>
              <a:buChar char="►"/>
              <a:defRPr sz="1401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dt" idx="10"/>
          </p:nvPr>
        </p:nvSpPr>
        <p:spPr>
          <a:xfrm>
            <a:off x="9988090" y="6041364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ftr" idx="11"/>
          </p:nvPr>
        </p:nvSpPr>
        <p:spPr>
          <a:xfrm>
            <a:off x="677335" y="6041364"/>
            <a:ext cx="92347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ldNum" idx="12"/>
          </p:nvPr>
        </p:nvSpPr>
        <p:spPr>
          <a:xfrm>
            <a:off x="10976056" y="6041364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slide" Target="slide6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audio" Target="../media/media2.m4a"/><Relationship Id="rId16" Type="http://schemas.openxmlformats.org/officeDocument/2006/relationships/slide" Target="slide16.xml"/><Relationship Id="rId1" Type="http://schemas.microsoft.com/office/2007/relationships/media" Target="../media/media2.m4a"/><Relationship Id="rId6" Type="http://schemas.openxmlformats.org/officeDocument/2006/relationships/slide" Target="slide5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5" Type="http://schemas.openxmlformats.org/officeDocument/2006/relationships/slide" Target="slide15.xml"/><Relationship Id="rId10" Type="http://schemas.openxmlformats.org/officeDocument/2006/relationships/slide" Target="slide10.xml"/><Relationship Id="rId4" Type="http://schemas.openxmlformats.org/officeDocument/2006/relationships/notesSlide" Target="../notesSlides/notesSlide2.xml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ctrTitle"/>
          </p:nvPr>
        </p:nvSpPr>
        <p:spPr>
          <a:xfrm>
            <a:off x="1507068" y="2113280"/>
            <a:ext cx="8895890" cy="1937556"/>
          </a:xfrm>
          <a:prstGeom prst="rect">
            <a:avLst/>
          </a:prstGeom>
          <a:solidFill>
            <a:srgbClr val="F9F1D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5400"/>
              <a:buFont typeface="Trebuchet MS"/>
              <a:buNone/>
            </a:pPr>
            <a:r>
              <a:rPr lang="en">
                <a:solidFill>
                  <a:srgbClr val="486112"/>
                </a:solidFill>
              </a:rPr>
              <a:t>Neural Network Models for Object Recognition</a:t>
            </a:r>
            <a:endParaRPr/>
          </a:p>
        </p:txBody>
      </p:sp>
      <p:sp>
        <p:nvSpPr>
          <p:cNvPr id="73" name="Google Shape;73;p1"/>
          <p:cNvSpPr txBox="1">
            <a:spLocks noGrp="1"/>
          </p:cNvSpPr>
          <p:nvPr>
            <p:ph type="subTitle" idx="1"/>
          </p:nvPr>
        </p:nvSpPr>
        <p:spPr>
          <a:xfrm>
            <a:off x="1507068" y="4050835"/>
            <a:ext cx="8895890" cy="1096899"/>
          </a:xfrm>
          <a:prstGeom prst="rect">
            <a:avLst/>
          </a:prstGeom>
          <a:solidFill>
            <a:srgbClr val="F9F1D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41"/>
              <a:buNone/>
            </a:pPr>
            <a:endParaRPr/>
          </a:p>
          <a:p>
            <a:pPr marL="0" lvl="0" indent="0" algn="ctr" rtl="0">
              <a:spcBef>
                <a:spcPts val="1001"/>
              </a:spcBef>
              <a:spcAft>
                <a:spcPts val="0"/>
              </a:spcAft>
              <a:buSzPts val="1440"/>
              <a:buNone/>
            </a:pPr>
            <a:r>
              <a:rPr lang="en"/>
              <a:t>Group 1: Presentation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DE2F7A-1763-C845-50D5-6B6E10341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53"/>
    </mc:Choice>
    <mc:Fallback>
      <p:transition spd="slow" advTm="30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Overfitting alarm</a:t>
            </a:r>
            <a:endParaRPr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600" y="1536626"/>
            <a:ext cx="5802375" cy="4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body" idx="1"/>
          </p:nvPr>
        </p:nvSpPr>
        <p:spPr>
          <a:xfrm>
            <a:off x="6347700" y="1757848"/>
            <a:ext cx="5680500" cy="3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</a:rPr>
              <a:t>It starts well, but after a few first iterations the loss in validation set increases.</a:t>
            </a:r>
            <a:endParaRPr sz="18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/>
              <a:t>The</a:t>
            </a:r>
            <a:r>
              <a:rPr lang="en" sz="1800">
                <a:solidFill>
                  <a:schemeClr val="dk1"/>
                </a:solidFill>
              </a:rPr>
              <a:t> model shows an overfitting relationship with a very low training loss but relatively high validation loss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Overfitted neural networks are not good at generalizing. </a:t>
            </a:r>
            <a:r>
              <a:rPr lang="en" sz="1800" b="1">
                <a:solidFill>
                  <a:srgbClr val="222222"/>
                </a:solidFill>
                <a:highlight>
                  <a:schemeClr val="lt1"/>
                </a:highlight>
              </a:rPr>
              <a:t>(Doon et al., 2018)</a:t>
            </a:r>
            <a:endParaRPr sz="18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DA8889-301F-4BB9-2F8C-78BE1F5DF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10"/>
    </mc:Choice>
    <mc:Fallback>
      <p:transition spd="slow" advTm="46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Dropout technique</a:t>
            </a:r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2276525" y="2242350"/>
            <a:ext cx="4449300" cy="25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075" y="1395325"/>
            <a:ext cx="7306977" cy="4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8" name="Google Shape;158;p10"/>
          <p:cNvSpPr txBox="1"/>
          <p:nvPr/>
        </p:nvSpPr>
        <p:spPr>
          <a:xfrm>
            <a:off x="8087975" y="2570000"/>
            <a:ext cx="37596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Using the Dropout technique to manage with overfitting. </a:t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It randomly drops units from the network with some probability during training. </a:t>
            </a:r>
            <a:r>
              <a:rPr lang="en" sz="1800" b="1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(Srivastava et al., 2014)</a:t>
            </a:r>
            <a:endParaRPr sz="1800" b="1">
              <a:solidFill>
                <a:srgbClr val="222222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However on the long distance of many epochs Dropout decreases the training accuracy.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BF6363-00AA-64F4-905E-9FD2B2B62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72"/>
    </mc:Choice>
    <mc:Fallback>
      <p:transition spd="slow" advTm="79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Model evaluation - kernel size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body" idx="1"/>
          </p:nvPr>
        </p:nvSpPr>
        <p:spPr>
          <a:xfrm>
            <a:off x="7432675" y="2946288"/>
            <a:ext cx="44145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99944"/>
              <a:buNone/>
            </a:pPr>
            <a:r>
              <a:rPr lang="en"/>
              <a:t>A little correlation of a kernel size and validation/training accuracy of the model.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ct val="99944"/>
              <a:buNone/>
            </a:pPr>
            <a:r>
              <a:rPr lang="en"/>
              <a:t>A relatively small size of the kernel helps to find more details in the picture. The bigger kernel seize could generalise better.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ct val="99944"/>
              <a:buFont typeface="Arial"/>
              <a:buNone/>
            </a:pPr>
            <a:r>
              <a:rPr lang="en" b="1"/>
              <a:t>(Cortes et al., 2010) </a:t>
            </a:r>
            <a:endParaRPr b="1"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800" y="1745025"/>
            <a:ext cx="6861875" cy="42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10D5D87-5F6A-7BB7-8043-A17B0ED09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78"/>
    </mc:Choice>
    <mc:Fallback>
      <p:transition spd="slow" advTm="5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Model evaluation - No of kernels &amp; Early Stopping</a:t>
            </a:r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body" idx="1"/>
          </p:nvPr>
        </p:nvSpPr>
        <p:spPr>
          <a:xfrm>
            <a:off x="845050" y="1209650"/>
            <a:ext cx="44514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Kernels 32 - Training accuracy 75.5%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Kernels 64 -  Training accuracy 76.7%</a:t>
            </a:r>
            <a:endParaRPr/>
          </a:p>
        </p:txBody>
      </p:sp>
      <p:pic>
        <p:nvPicPr>
          <p:cNvPr id="173" name="Google Shape;17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600" y="2316374"/>
            <a:ext cx="5091749" cy="4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5251" y="2316374"/>
            <a:ext cx="5091749" cy="402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2"/>
          <p:cNvSpPr txBox="1">
            <a:spLocks noGrp="1"/>
          </p:cNvSpPr>
          <p:nvPr>
            <p:ph type="body" idx="1"/>
          </p:nvPr>
        </p:nvSpPr>
        <p:spPr>
          <a:xfrm>
            <a:off x="6701025" y="1384107"/>
            <a:ext cx="47952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Another way to avoid overfitting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F4988A-6E1C-F8BF-46EC-F83E11CB9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52"/>
    </mc:Choice>
    <mc:Fallback>
      <p:transition spd="slow" advTm="33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Epochs used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endParaRPr/>
          </a:p>
        </p:txBody>
      </p:sp>
      <p:sp>
        <p:nvSpPr>
          <p:cNvPr id="182" name="Google Shape;182;p14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68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Our model used 12 epochs - optimal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Used early stopping, patience 2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Too many epochs - overfitting problem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83" name="Google Shape;18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3534" y="1125933"/>
            <a:ext cx="4704556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D2EDC1-F512-7508-CBF0-B1D0F0C00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52"/>
    </mc:Choice>
    <mc:Fallback>
      <p:transition spd="slow" advTm="34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Model evaluation- no.of convolution layers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68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Adding one more convolution layer 2+1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Validation accuracy more closer to training accuracy</a:t>
            </a:r>
            <a:endParaRPr/>
          </a:p>
        </p:txBody>
      </p:sp>
      <p:pic>
        <p:nvPicPr>
          <p:cNvPr id="191" name="Google Shape;19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9200" y="1560167"/>
            <a:ext cx="5689600" cy="449232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BB226A-9733-7129-23C1-5ECD514C0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88"/>
    </mc:Choice>
    <mc:Fallback>
      <p:transition spd="slow" advTm="46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body" idx="1"/>
          </p:nvPr>
        </p:nvSpPr>
        <p:spPr>
          <a:xfrm>
            <a:off x="415600" y="150215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74968"/>
              <a:buNone/>
            </a:pPr>
            <a:r>
              <a:rPr lang="en" sz="2401" b="1"/>
              <a:t>Key findings:</a:t>
            </a:r>
            <a:endParaRPr sz="2401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ct val="74968"/>
              <a:buNone/>
            </a:pPr>
            <a:endParaRPr sz="2401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ct val="45814"/>
              <a:buNone/>
            </a:pPr>
            <a:r>
              <a:rPr lang="en" sz="2401"/>
              <a:t>•   The smaller kernel size increases the accuracy for the training model</a:t>
            </a:r>
            <a:endParaRPr sz="240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45814"/>
              <a:buFont typeface="Arial"/>
              <a:buNone/>
            </a:pPr>
            <a:r>
              <a:rPr lang="en" sz="2401"/>
              <a:t>•   Double number of kernels provides better accuracy (+1.2%)</a:t>
            </a:r>
            <a:endParaRPr sz="240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ct val="45814"/>
              <a:buNone/>
            </a:pPr>
            <a:r>
              <a:rPr lang="en" sz="2401"/>
              <a:t>•   Dropout helps to manage overfitting, but decreases further accuracy </a:t>
            </a:r>
            <a:endParaRPr sz="240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ct val="45814"/>
              <a:buNone/>
            </a:pPr>
            <a:r>
              <a:rPr lang="en" sz="2401"/>
              <a:t>•   One more </a:t>
            </a:r>
            <a:r>
              <a:rPr lang="en" sz="2401" i="1"/>
              <a:t>Convolutional + ReLU </a:t>
            </a:r>
            <a:r>
              <a:rPr lang="en" sz="2401"/>
              <a:t>layer increases accuracy</a:t>
            </a:r>
            <a:endParaRPr sz="240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ct val="45814"/>
              <a:buNone/>
            </a:pPr>
            <a:r>
              <a:rPr lang="en" sz="2401"/>
              <a:t>•   Early stopping trick prevents from overfitting on the long distance</a:t>
            </a:r>
            <a:endParaRPr sz="240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45814"/>
              <a:buFont typeface="Arial"/>
              <a:buNone/>
            </a:pPr>
            <a:endParaRPr sz="240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61077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ct val="99944"/>
              <a:buNone/>
            </a:pP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FBB211-8D1C-74FB-FA5D-7939A3FD80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49"/>
    </mc:Choice>
    <mc:Fallback>
      <p:transition spd="slow" advTm="52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5647075" y="2168050"/>
            <a:ext cx="60681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CIFAR-10 data set is divided into a training and a test set, but does not come with a validation set by default.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created a validation set, then we trained the model on the training set, and tested on the validation set to see if it is a good fit.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end the testing set was used to calculate accuracy: </a:t>
            </a:r>
            <a:r>
              <a:rPr lang="en" b="1"/>
              <a:t>about 71%.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07" name="Google Shape;2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325" y="1536625"/>
            <a:ext cx="4879986" cy="42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449F62F-4106-90D3-7E56-E3657A2CC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06"/>
    </mc:Choice>
    <mc:Fallback>
      <p:transition spd="slow" advTm="54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9f619f685_1_0"/>
          <p:cNvSpPr txBox="1">
            <a:spLocks noGrp="1"/>
          </p:cNvSpPr>
          <p:nvPr>
            <p:ph type="title"/>
          </p:nvPr>
        </p:nvSpPr>
        <p:spPr>
          <a:xfrm>
            <a:off x="415600" y="291920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4" name="Google Shape;214;g1a9f619f685_1_0"/>
          <p:cNvSpPr txBox="1">
            <a:spLocks noGrp="1"/>
          </p:cNvSpPr>
          <p:nvPr>
            <p:ph type="body" idx="1"/>
          </p:nvPr>
        </p:nvSpPr>
        <p:spPr>
          <a:xfrm>
            <a:off x="415600" y="1158925"/>
            <a:ext cx="11360700" cy="50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The CIFAR-10 dataset. Available at: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https://www.cs.toronto.edu/~kriz/cifar.html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[Accessed 1 Dec 2022]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Krizhevsky, A. &amp; Hinton, G. (2009) Learning multiple layers of features from tiny images.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Recht, B., Roelofs, R., Schmidt, L. and Shankar, V. (2018) Do cifar-10 classifiers generalize to cifar-10?. arXiv preprint arXiv:1806.00451.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Doon, R., Rawat, T.K. and Gautam, S. (2018). Cifar-10 classification using deep convolutional neural network. In 2018 IEEE Punecon (pp. 1-5). IEEE.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Krizhevsky, A. and Hinton, G. (2010) Convolutional deep belief networks on cifar-10. Unpublished manuscript, 40(7), pp.1-9.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Srivastava, N., Hinton, G., Krizhevsky, A., Sutskever, I. and Salakhutdinov, R. (2014) Dropout: a simple way to prevent neural networks from overfitting. The journal of machine learning research, 15(1), pp.1929-1958.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Cortes, C., Mohri, M. and Talwalkar, A. (2010) On the impact of kernel approximation on</a:t>
            </a:r>
            <a:r>
              <a:rPr lang="en" sz="1400">
                <a:solidFill>
                  <a:schemeClr val="dk1"/>
                </a:solidFill>
              </a:rPr>
              <a:t> learning accuracy. In Proceedings of the thirteenth international conference on artificial intelligence and statistics (pp. 113-120). JMLR Workshop and Conference Proceedings.</a:t>
            </a:r>
            <a:endParaRPr sz="1400"/>
          </a:p>
        </p:txBody>
      </p:sp>
      <p:sp>
        <p:nvSpPr>
          <p:cNvPr id="215" name="Google Shape;215;g1a9f619f685_1_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50"/>
              <a:buFont typeface="Trebuchet MS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415600" y="29192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2800"/>
              <a:buFont typeface="Trebuchet MS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565325" y="158155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Network Design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Aim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split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Preprocessing - Encoding to_category for the 10 classes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design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Overfitting alarm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Dropout technique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evaluation - kernel size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evaluation - No of kernels</a:t>
            </a:r>
            <a:r>
              <a:rPr lang="en">
                <a:solidFill>
                  <a:srgbClr val="3F7818"/>
                </a:solidFill>
              </a:rPr>
              <a:t> &amp; Early Stopping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Epochs used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evaluation- no.of convolution layers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Discussion</a:t>
            </a:r>
            <a:endParaRPr>
              <a:solidFill>
                <a:srgbClr val="3F7818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3F7818"/>
                </a:solid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>
              <a:solidFill>
                <a:srgbClr val="3F7818"/>
              </a:solidFill>
            </a:endParaRPr>
          </a:p>
          <a:p>
            <a:pPr marL="609600" lvl="0" indent="-3429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16A34B-4D91-2D36-5E32-667FBD74F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69"/>
    </mc:Choice>
    <mc:Fallback>
      <p:transition spd="slow" advTm="46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415600" y="27840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Object recognition - deep learning application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Machines perceive like humans - drive cars, read and comprehend documents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Convolution neural network (CNN) - object detection through feature learning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Artificial neural network (ANN) - Classify object</a:t>
            </a:r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39C743A-BC1E-C4BB-A693-1277EC2BE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77"/>
    </mc:Choice>
    <mc:Fallback>
      <p:transition spd="slow" advTm="46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Neural Network Design</a:t>
            </a:r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56509"/>
              <a:buNone/>
            </a:pPr>
            <a:r>
              <a:rPr lang="en" sz="9801"/>
              <a:t>Two main steps: Feature learning and classification</a:t>
            </a:r>
            <a:endParaRPr sz="980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ct val="307521"/>
              <a:buNone/>
            </a:pPr>
            <a:endParaRPr/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050" y="2053250"/>
            <a:ext cx="10641900" cy="454151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2AD522-0FBA-F184-0F5A-B880CEAED3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89"/>
    </mc:Choice>
    <mc:Fallback>
      <p:transition spd="slow" advTm="45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415600" y="35968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Aim</a:t>
            </a:r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 build a neural network for object recognition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To evaluate the built model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Image data: Open source CIFAR-10- Object Recognition image dataset, hosted in Kaggle. It consists of 60000 32x32 colour images in 10 classes, with 6000 images per class. 10 classes: airplane, automobile, bird, cat, dear, dog, frog, horse, ship, truck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Python libraries used: numpy, tensorflow, keras, pandas, seaborn, </a:t>
            </a:r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F45CCF6-913B-EB12-CB27-ABFFF67661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24"/>
    </mc:Choice>
    <mc:Fallback>
      <p:transition spd="slow" advTm="65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Data split</a:t>
            </a:r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692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CIFAR-10 dataset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has 50000 training images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and 10000 test images.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10000 images out of 50000 training images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were used for validation.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Training:Validation:Testing = 40000:10000:10000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09" name="Google Shape;10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601" y="1536635"/>
            <a:ext cx="6378900" cy="40005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 txBox="1"/>
          <p:nvPr/>
        </p:nvSpPr>
        <p:spPr>
          <a:xfrm>
            <a:off x="6565901" y="252767"/>
            <a:ext cx="5210500" cy="615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CIFAR-10 dataset 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has 50000 training images 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and 10000 test images.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10000 images out of 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50000 training images 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were used for validation.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Training:Validation:Testing = 40000:10000:10000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data: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trained the data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Validation data: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Model fine-tuning, help to improve model performance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Testing data: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Provides measure of accuracy of built model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9F7312-1EBB-1E49-567A-56DE91E28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40"/>
    </mc:Choice>
    <mc:Fallback>
      <p:transition spd="slow" advTm="49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49cc3cc23_0_0"/>
          <p:cNvSpPr txBox="1">
            <a:spLocks noGrp="1"/>
          </p:cNvSpPr>
          <p:nvPr>
            <p:ph type="title"/>
          </p:nvPr>
        </p:nvSpPr>
        <p:spPr>
          <a:xfrm>
            <a:off x="415600" y="291920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- Normalising 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a49cc3cc23_0_0"/>
          <p:cNvSpPr txBox="1">
            <a:spLocks noGrp="1"/>
          </p:cNvSpPr>
          <p:nvPr>
            <p:ph type="body" idx="1"/>
          </p:nvPr>
        </p:nvSpPr>
        <p:spPr>
          <a:xfrm>
            <a:off x="928275" y="5449875"/>
            <a:ext cx="98670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/>
              <a:t>With Numpy library providing normalisation for every pixel in both training and testing datasets.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/>
              <a:t>From 0 to 255 for each of three channels (RGB) it comes to a range between 0 and 1.</a:t>
            </a:r>
            <a:endParaRPr sz="1600"/>
          </a:p>
        </p:txBody>
      </p:sp>
      <p:sp>
        <p:nvSpPr>
          <p:cNvPr id="119" name="Google Shape;119;g1a49cc3cc23_0_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50"/>
              <a:buFont typeface="Trebuchet MS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20" name="Google Shape;120;g1a49cc3cc2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50" y="1294150"/>
            <a:ext cx="8103501" cy="369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9070FC-4C8D-7DD3-95B0-80B6F4F34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56"/>
    </mc:Choice>
    <mc:Fallback>
      <p:transition spd="slow" advTm="37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Preprocessing - Encoding to_category for the 10 classes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366" y="3103618"/>
            <a:ext cx="3175001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5151" y="3116319"/>
            <a:ext cx="65913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14534" y="2027502"/>
            <a:ext cx="5930900" cy="3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7"/>
          <p:cNvCxnSpPr/>
          <p:nvPr/>
        </p:nvCxnSpPr>
        <p:spPr>
          <a:xfrm>
            <a:off x="2965401" y="3957133"/>
            <a:ext cx="2051600" cy="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1" name="Google Shape;131;p7"/>
          <p:cNvSpPr txBox="1"/>
          <p:nvPr/>
        </p:nvSpPr>
        <p:spPr>
          <a:xfrm>
            <a:off x="1138375" y="5743025"/>
            <a:ext cx="87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3ECA87-4CB3-6223-83F0-B53E7ACF7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38"/>
    </mc:Choice>
    <mc:Fallback>
      <p:transition spd="slow" advTm="38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415600" y="29872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ct val="86419"/>
              <a:buFont typeface="Trebuchet MS"/>
              <a:buNone/>
            </a:pPr>
            <a:r>
              <a:rPr lang="en"/>
              <a:t>Model design</a:t>
            </a:r>
            <a:endParaRPr/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6550" y="2182660"/>
            <a:ext cx="5999850" cy="361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86112"/>
              </a:buClr>
              <a:buSzPts val="1000"/>
              <a:buFont typeface="Trebuchet MS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39" name="Google Shape;13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125" y="2544777"/>
            <a:ext cx="5471754" cy="233511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517550" y="1621550"/>
            <a:ext cx="4380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Schematic image for the neural network: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5846175" y="1621550"/>
            <a:ext cx="513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The same written in code: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3FB3A9B-7356-805A-79B4-CB4DA5875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38"/>
    </mc:Choice>
    <mc:Fallback>
      <p:transition spd="slow" advTm="77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</Words>
  <Application>Microsoft Macintosh PowerPoint</Application>
  <PresentationFormat>Widescreen</PresentationFormat>
  <Paragraphs>124</Paragraphs>
  <Slides>18</Slides>
  <Notes>18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Noto Sans Symbols</vt:lpstr>
      <vt:lpstr>Trebuchet MS</vt:lpstr>
      <vt:lpstr>Facet</vt:lpstr>
      <vt:lpstr>Neural Network Models for Object Recognition</vt:lpstr>
      <vt:lpstr>Contents</vt:lpstr>
      <vt:lpstr>Introduction</vt:lpstr>
      <vt:lpstr>Neural Network Design</vt:lpstr>
      <vt:lpstr>Aim</vt:lpstr>
      <vt:lpstr>Data split</vt:lpstr>
      <vt:lpstr>Preprocessing - Normalising the data </vt:lpstr>
      <vt:lpstr>Preprocessing - Encoding to_category for the 10 classes </vt:lpstr>
      <vt:lpstr>Model design</vt:lpstr>
      <vt:lpstr>Overfitting alarm</vt:lpstr>
      <vt:lpstr>Dropout technique</vt:lpstr>
      <vt:lpstr>Model evaluation - kernel size </vt:lpstr>
      <vt:lpstr>Model evaluation - No of kernels &amp; Early Stopping</vt:lpstr>
      <vt:lpstr>Epochs used </vt:lpstr>
      <vt:lpstr>Model evaluation- no.of convolution layers</vt:lpstr>
      <vt:lpstr>Discussion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Models for Object Recognition</dc:title>
  <dc:creator>Nithya, Vasilisa, Sandip</dc:creator>
  <cp:lastModifiedBy>Sandip Biswas</cp:lastModifiedBy>
  <cp:revision>1</cp:revision>
  <dcterms:created xsi:type="dcterms:W3CDTF">2022-12-04T05:32:13Z</dcterms:created>
  <dcterms:modified xsi:type="dcterms:W3CDTF">2022-12-04T14:46:13Z</dcterms:modified>
</cp:coreProperties>
</file>